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7620000" cx="10160000"/>
  <p:notesSz cx="7620000" cy="10160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1270250" y="762000"/>
            <a:ext cx="5080250" cy="38099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x="914400" y="3048000"/>
            <a:ext cx="83312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x="1828800" y="4572000"/>
            <a:ext cx="6502399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SzPct val="100000"/>
              <a:defRPr sz="3200"/>
            </a:lvl1pPr>
            <a:lvl2pPr lvl="1" algn="ctr">
              <a:spcBef>
                <a:spcPts val="0"/>
              </a:spcBef>
              <a:buSzPct val="100000"/>
              <a:defRPr sz="3200"/>
            </a:lvl2pPr>
            <a:lvl3pPr lvl="2" algn="ctr">
              <a:spcBef>
                <a:spcPts val="0"/>
              </a:spcBef>
              <a:buSzPct val="100000"/>
              <a:defRPr sz="3200"/>
            </a:lvl3pPr>
            <a:lvl4pPr lvl="3" algn="ctr">
              <a:spcBef>
                <a:spcPts val="0"/>
              </a:spcBef>
              <a:buSzPct val="100000"/>
              <a:defRPr sz="3200"/>
            </a:lvl4pPr>
            <a:lvl5pPr lvl="4" algn="ctr">
              <a:spcBef>
                <a:spcPts val="0"/>
              </a:spcBef>
              <a:buSzPct val="100000"/>
              <a:defRPr sz="3200"/>
            </a:lvl5pPr>
            <a:lvl6pPr lvl="5" algn="ctr">
              <a:spcBef>
                <a:spcPts val="0"/>
              </a:spcBef>
              <a:buSzPct val="100000"/>
              <a:defRPr sz="3200"/>
            </a:lvl6pPr>
            <a:lvl7pPr lvl="6" algn="ctr">
              <a:spcBef>
                <a:spcPts val="0"/>
              </a:spcBef>
              <a:buSzPct val="100000"/>
              <a:defRPr sz="3200"/>
            </a:lvl7pPr>
            <a:lvl8pPr lvl="7" algn="ctr">
              <a:spcBef>
                <a:spcPts val="0"/>
              </a:spcBef>
              <a:buSzPct val="100000"/>
              <a:defRPr sz="3200"/>
            </a:lvl8pPr>
            <a:lvl9pPr lvl="8" algn="ctr">
              <a:spcBef>
                <a:spcPts val="0"/>
              </a:spcBef>
              <a:buSzPct val="100000"/>
              <a:defRPr sz="32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99224"/>
              <a:defRPr sz="4266"/>
            </a:lvl1pPr>
            <a:lvl2pPr lvl="1">
              <a:spcBef>
                <a:spcPts val="0"/>
              </a:spcBef>
              <a:buSzPct val="99224"/>
              <a:defRPr sz="4266"/>
            </a:lvl2pPr>
            <a:lvl3pPr lvl="2">
              <a:spcBef>
                <a:spcPts val="0"/>
              </a:spcBef>
              <a:buSzPct val="99224"/>
              <a:defRPr sz="4266"/>
            </a:lvl3pPr>
            <a:lvl4pPr lvl="3">
              <a:spcBef>
                <a:spcPts val="0"/>
              </a:spcBef>
              <a:buSzPct val="99224"/>
              <a:defRPr sz="4266"/>
            </a:lvl4pPr>
            <a:lvl5pPr lvl="4">
              <a:spcBef>
                <a:spcPts val="0"/>
              </a:spcBef>
              <a:buSzPct val="99224"/>
              <a:defRPr sz="4266"/>
            </a:lvl5pPr>
            <a:lvl6pPr lvl="5">
              <a:spcBef>
                <a:spcPts val="0"/>
              </a:spcBef>
              <a:buSzPct val="99224"/>
              <a:defRPr sz="4266"/>
            </a:lvl6pPr>
            <a:lvl7pPr lvl="6">
              <a:spcBef>
                <a:spcPts val="0"/>
              </a:spcBef>
              <a:buSzPct val="99224"/>
              <a:defRPr sz="4266"/>
            </a:lvl7pPr>
            <a:lvl8pPr lvl="7">
              <a:spcBef>
                <a:spcPts val="0"/>
              </a:spcBef>
              <a:buSzPct val="99224"/>
              <a:defRPr sz="4266"/>
            </a:lvl8pPr>
            <a:lvl9pPr lvl="8">
              <a:spcBef>
                <a:spcPts val="0"/>
              </a:spcBef>
              <a:buSzPct val="99224"/>
              <a:defRPr sz="4266"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304800" y="1828800"/>
            <a:ext cx="9550400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98765"/>
              <a:defRPr sz="2666"/>
            </a:lvl1pPr>
            <a:lvl2pPr lvl="1">
              <a:spcBef>
                <a:spcPts val="0"/>
              </a:spcBef>
              <a:buSzPct val="98765"/>
              <a:defRPr sz="2666"/>
            </a:lvl2pPr>
            <a:lvl3pPr lvl="2">
              <a:spcBef>
                <a:spcPts val="0"/>
              </a:spcBef>
              <a:buSzPct val="98765"/>
              <a:defRPr sz="2666"/>
            </a:lvl3pPr>
            <a:lvl4pPr lvl="3">
              <a:spcBef>
                <a:spcPts val="0"/>
              </a:spcBef>
              <a:buSzPct val="98765"/>
              <a:defRPr sz="2666"/>
            </a:lvl4pPr>
            <a:lvl5pPr lvl="4">
              <a:spcBef>
                <a:spcPts val="0"/>
              </a:spcBef>
              <a:buSzPct val="98765"/>
              <a:defRPr sz="2666"/>
            </a:lvl5pPr>
            <a:lvl6pPr lvl="5">
              <a:spcBef>
                <a:spcPts val="0"/>
              </a:spcBef>
              <a:buSzPct val="98765"/>
              <a:defRPr sz="2666"/>
            </a:lvl6pPr>
            <a:lvl7pPr lvl="6">
              <a:spcBef>
                <a:spcPts val="0"/>
              </a:spcBef>
              <a:buSzPct val="98765"/>
              <a:defRPr sz="2666"/>
            </a:lvl7pPr>
            <a:lvl8pPr lvl="7">
              <a:spcBef>
                <a:spcPts val="0"/>
              </a:spcBef>
              <a:buSzPct val="98765"/>
              <a:defRPr sz="2666"/>
            </a:lvl8pPr>
            <a:lvl9pPr lvl="8">
              <a:spcBef>
                <a:spcPts val="0"/>
              </a:spcBef>
              <a:buSzPct val="98765"/>
              <a:defRPr sz="2666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99224"/>
              <a:defRPr sz="4266"/>
            </a:lvl1pPr>
            <a:lvl2pPr lvl="1">
              <a:spcBef>
                <a:spcPts val="0"/>
              </a:spcBef>
              <a:buSzPct val="99224"/>
              <a:defRPr sz="4266"/>
            </a:lvl2pPr>
            <a:lvl3pPr lvl="2">
              <a:spcBef>
                <a:spcPts val="0"/>
              </a:spcBef>
              <a:buSzPct val="99224"/>
              <a:defRPr sz="4266"/>
            </a:lvl3pPr>
            <a:lvl4pPr lvl="3">
              <a:spcBef>
                <a:spcPts val="0"/>
              </a:spcBef>
              <a:buSzPct val="99224"/>
              <a:defRPr sz="4266"/>
            </a:lvl4pPr>
            <a:lvl5pPr lvl="4">
              <a:spcBef>
                <a:spcPts val="0"/>
              </a:spcBef>
              <a:buSzPct val="99224"/>
              <a:defRPr sz="4266"/>
            </a:lvl5pPr>
            <a:lvl6pPr lvl="5">
              <a:spcBef>
                <a:spcPts val="0"/>
              </a:spcBef>
              <a:buSzPct val="99224"/>
              <a:defRPr sz="4266"/>
            </a:lvl6pPr>
            <a:lvl7pPr lvl="6">
              <a:spcBef>
                <a:spcPts val="0"/>
              </a:spcBef>
              <a:buSzPct val="99224"/>
              <a:defRPr sz="4266"/>
            </a:lvl7pPr>
            <a:lvl8pPr lvl="7">
              <a:spcBef>
                <a:spcPts val="0"/>
              </a:spcBef>
              <a:buSzPct val="99224"/>
              <a:defRPr sz="4266"/>
            </a:lvl8pPr>
            <a:lvl9pPr lvl="8">
              <a:spcBef>
                <a:spcPts val="0"/>
              </a:spcBef>
              <a:buSzPct val="99224"/>
              <a:defRPr sz="4266"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304800" y="1828800"/>
            <a:ext cx="4470399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98765"/>
              <a:defRPr sz="2666"/>
            </a:lvl1pPr>
            <a:lvl2pPr lvl="1">
              <a:spcBef>
                <a:spcPts val="0"/>
              </a:spcBef>
              <a:buSzPct val="98765"/>
              <a:defRPr sz="2666"/>
            </a:lvl2pPr>
            <a:lvl3pPr lvl="2">
              <a:spcBef>
                <a:spcPts val="0"/>
              </a:spcBef>
              <a:buSzPct val="98765"/>
              <a:defRPr sz="2666"/>
            </a:lvl3pPr>
            <a:lvl4pPr lvl="3">
              <a:spcBef>
                <a:spcPts val="0"/>
              </a:spcBef>
              <a:buSzPct val="98765"/>
              <a:defRPr sz="2666"/>
            </a:lvl4pPr>
            <a:lvl5pPr lvl="4">
              <a:spcBef>
                <a:spcPts val="0"/>
              </a:spcBef>
              <a:buSzPct val="98765"/>
              <a:defRPr sz="2666"/>
            </a:lvl5pPr>
            <a:lvl6pPr lvl="5">
              <a:spcBef>
                <a:spcPts val="0"/>
              </a:spcBef>
              <a:buSzPct val="98765"/>
              <a:defRPr sz="2666"/>
            </a:lvl6pPr>
            <a:lvl7pPr lvl="6">
              <a:spcBef>
                <a:spcPts val="0"/>
              </a:spcBef>
              <a:buSzPct val="98765"/>
              <a:defRPr sz="2666"/>
            </a:lvl7pPr>
            <a:lvl8pPr lvl="7">
              <a:spcBef>
                <a:spcPts val="0"/>
              </a:spcBef>
              <a:buSzPct val="98765"/>
              <a:defRPr sz="2666"/>
            </a:lvl8pPr>
            <a:lvl9pPr lvl="8">
              <a:spcBef>
                <a:spcPts val="0"/>
              </a:spcBef>
              <a:buSzPct val="98765"/>
              <a:defRPr sz="2666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x="5384800" y="1828800"/>
            <a:ext cx="4470399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98765"/>
              <a:defRPr sz="2666"/>
            </a:lvl1pPr>
            <a:lvl2pPr lvl="1">
              <a:spcBef>
                <a:spcPts val="0"/>
              </a:spcBef>
              <a:buSzPct val="98765"/>
              <a:defRPr sz="2666"/>
            </a:lvl2pPr>
            <a:lvl3pPr lvl="2">
              <a:spcBef>
                <a:spcPts val="0"/>
              </a:spcBef>
              <a:buSzPct val="98765"/>
              <a:defRPr sz="2666"/>
            </a:lvl3pPr>
            <a:lvl4pPr lvl="3">
              <a:spcBef>
                <a:spcPts val="0"/>
              </a:spcBef>
              <a:buSzPct val="98765"/>
              <a:defRPr sz="2666"/>
            </a:lvl4pPr>
            <a:lvl5pPr lvl="4">
              <a:spcBef>
                <a:spcPts val="0"/>
              </a:spcBef>
              <a:buSzPct val="98765"/>
              <a:defRPr sz="2666"/>
            </a:lvl5pPr>
            <a:lvl6pPr lvl="5">
              <a:spcBef>
                <a:spcPts val="0"/>
              </a:spcBef>
              <a:buSzPct val="98765"/>
              <a:defRPr sz="2666"/>
            </a:lvl6pPr>
            <a:lvl7pPr lvl="6">
              <a:spcBef>
                <a:spcPts val="0"/>
              </a:spcBef>
              <a:buSzPct val="98765"/>
              <a:defRPr sz="2666"/>
            </a:lvl7pPr>
            <a:lvl8pPr lvl="7">
              <a:spcBef>
                <a:spcPts val="0"/>
              </a:spcBef>
              <a:buSzPct val="98765"/>
              <a:defRPr sz="2666"/>
            </a:lvl8pPr>
            <a:lvl9pPr lvl="8">
              <a:spcBef>
                <a:spcPts val="0"/>
              </a:spcBef>
              <a:buSzPct val="98765"/>
              <a:defRPr sz="2666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idx="1" type="body"/>
          </p:nvPr>
        </p:nvSpPr>
        <p:spPr>
          <a:xfrm>
            <a:off x="304800" y="6705600"/>
            <a:ext cx="95504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SzPct val="100000"/>
              <a:defRPr sz="3200"/>
            </a:lvl1pPr>
            <a:lvl2pPr lvl="1" algn="ctr">
              <a:spcBef>
                <a:spcPts val="0"/>
              </a:spcBef>
              <a:buSzPct val="100000"/>
              <a:defRPr sz="3200"/>
            </a:lvl2pPr>
            <a:lvl3pPr lvl="2" algn="ctr">
              <a:spcBef>
                <a:spcPts val="0"/>
              </a:spcBef>
              <a:buSzPct val="100000"/>
              <a:defRPr sz="3200"/>
            </a:lvl3pPr>
            <a:lvl4pPr lvl="3" algn="ctr">
              <a:spcBef>
                <a:spcPts val="0"/>
              </a:spcBef>
              <a:buSzPct val="100000"/>
              <a:defRPr sz="3200"/>
            </a:lvl4pPr>
            <a:lvl5pPr lvl="4" algn="ctr">
              <a:spcBef>
                <a:spcPts val="0"/>
              </a:spcBef>
              <a:buSzPct val="100000"/>
              <a:defRPr sz="3200"/>
            </a:lvl5pPr>
            <a:lvl6pPr lvl="5" algn="ctr">
              <a:spcBef>
                <a:spcPts val="0"/>
              </a:spcBef>
              <a:buSzPct val="100000"/>
              <a:defRPr sz="3200"/>
            </a:lvl6pPr>
            <a:lvl7pPr lvl="6" algn="ctr">
              <a:spcBef>
                <a:spcPts val="0"/>
              </a:spcBef>
              <a:buSzPct val="100000"/>
              <a:defRPr sz="3200"/>
            </a:lvl7pPr>
            <a:lvl8pPr lvl="7" algn="ctr">
              <a:spcBef>
                <a:spcPts val="0"/>
              </a:spcBef>
              <a:buSzPct val="100000"/>
              <a:defRPr sz="3200"/>
            </a:lvl8pPr>
            <a:lvl9pPr lvl="8" algn="ctr">
              <a:spcBef>
                <a:spcPts val="0"/>
              </a:spcBef>
              <a:buSzPct val="100000"/>
              <a:defRPr sz="32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png"/><Relationship Id="rId4" Type="http://schemas.openxmlformats.org/officeDocument/2006/relationships/image" Target="../media/image01.png"/><Relationship Id="rId5" Type="http://schemas.openxmlformats.org/officeDocument/2006/relationships/image" Target="../media/image0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5.png"/><Relationship Id="rId4" Type="http://schemas.openxmlformats.org/officeDocument/2006/relationships/image" Target="../media/image0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x="914400" y="3048000"/>
            <a:ext cx="8407399" cy="1295400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is ROBLOX Moderation</a:t>
            </a:r>
          </a:p>
        </p:txBody>
      </p:sp>
      <p:sp>
        <p:nvSpPr>
          <p:cNvPr id="24" name="Shape 24"/>
          <p:cNvSpPr txBox="1"/>
          <p:nvPr/>
        </p:nvSpPr>
        <p:spPr>
          <a:xfrm>
            <a:off x="2540000" y="1905000"/>
            <a:ext cx="5156199" cy="1981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25" name="Shape 25"/>
          <p:cNvSpPr txBox="1"/>
          <p:nvPr/>
        </p:nvSpPr>
        <p:spPr>
          <a:xfrm>
            <a:off x="2540000" y="1905000"/>
            <a:ext cx="5156199" cy="1981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idx="1" type="body"/>
          </p:nvPr>
        </p:nvSpPr>
        <p:spPr>
          <a:xfrm>
            <a:off x="203200" y="304800"/>
            <a:ext cx="9620424" cy="692500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Moderation filters 3 areas of ROBLOX</a:t>
            </a:r>
          </a:p>
        </p:txBody>
      </p:sp>
      <p:pic>
        <p:nvPicPr>
          <p:cNvPr id="31" name="Shape 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800" y="914400"/>
            <a:ext cx="3175000" cy="240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Shape 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4400" y="3962400"/>
            <a:ext cx="3175000" cy="267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Shape 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94400" y="1015975"/>
            <a:ext cx="3175000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Shape 34"/>
          <p:cNvSpPr txBox="1"/>
          <p:nvPr/>
        </p:nvSpPr>
        <p:spPr>
          <a:xfrm>
            <a:off x="1727200" y="3352800"/>
            <a:ext cx="1465000" cy="948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Website</a:t>
            </a:r>
          </a:p>
        </p:txBody>
      </p:sp>
      <p:sp>
        <p:nvSpPr>
          <p:cNvPr id="35" name="Shape 35"/>
          <p:cNvSpPr txBox="1"/>
          <p:nvPr/>
        </p:nvSpPr>
        <p:spPr>
          <a:xfrm>
            <a:off x="1117600" y="6603975"/>
            <a:ext cx="3208799" cy="7097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3D Game Worlds</a:t>
            </a:r>
          </a:p>
        </p:txBody>
      </p:sp>
      <p:sp>
        <p:nvSpPr>
          <p:cNvPr id="36" name="Shape 36"/>
          <p:cNvSpPr txBox="1"/>
          <p:nvPr/>
        </p:nvSpPr>
        <p:spPr>
          <a:xfrm>
            <a:off x="5892800" y="4775200"/>
            <a:ext cx="3124950" cy="1167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 Generated Uploads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398750" y="3359125"/>
            <a:ext cx="3614899" cy="847799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392400" y="318800"/>
            <a:ext cx="9620424" cy="692500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 Generated Text is Pre-filtered</a:t>
            </a:r>
          </a:p>
        </p:txBody>
      </p:sp>
      <p:sp>
        <p:nvSpPr>
          <p:cNvPr id="43" name="Shape 43"/>
          <p:cNvSpPr/>
          <p:nvPr/>
        </p:nvSpPr>
        <p:spPr>
          <a:xfrm flipH="1" rot="10800000">
            <a:off x="703550" y="1936725"/>
            <a:ext cx="1270000" cy="1269974"/>
          </a:xfrm>
          <a:custGeom>
            <a:pathLst>
              <a:path extrusionOk="0" h="21600" w="21600">
                <a:moveTo>
                  <a:pt x="0" y="13287"/>
                </a:moveTo>
                <a:lnTo>
                  <a:pt x="8352" y="4934"/>
                </a:lnTo>
                <a:cubicBezTo>
                  <a:pt x="8352" y="4934"/>
                  <a:pt x="4221" y="828"/>
                  <a:pt x="4196" y="779"/>
                </a:cubicBezTo>
                <a:cubicBezTo>
                  <a:pt x="3405" y="-10"/>
                  <a:pt x="4992" y="0"/>
                  <a:pt x="4992" y="0"/>
                </a:cubicBezTo>
                <a:lnTo>
                  <a:pt x="21460" y="141"/>
                </a:lnTo>
                <a:cubicBezTo>
                  <a:pt x="21460" y="141"/>
                  <a:pt x="21582" y="16584"/>
                  <a:pt x="21600" y="16601"/>
                </a:cubicBezTo>
                <a:cubicBezTo>
                  <a:pt x="21501" y="18344"/>
                  <a:pt x="20821" y="17402"/>
                  <a:pt x="20821" y="17402"/>
                </a:cubicBezTo>
                <a:lnTo>
                  <a:pt x="16665" y="13247"/>
                </a:lnTo>
                <a:lnTo>
                  <a:pt x="8312" y="21600"/>
                </a:lnTo>
                <a:lnTo>
                  <a:pt x="0" y="13287"/>
                </a:lnTo>
                <a:close/>
              </a:path>
            </a:pathLst>
          </a:custGeom>
          <a:solidFill>
            <a:srgbClr val="FFFFFF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" name="Shape 44"/>
          <p:cNvSpPr/>
          <p:nvPr/>
        </p:nvSpPr>
        <p:spPr>
          <a:xfrm rot="10800000">
            <a:off x="2139949" y="1936725"/>
            <a:ext cx="1270000" cy="1269974"/>
          </a:xfrm>
          <a:custGeom>
            <a:pathLst>
              <a:path extrusionOk="0" h="21600" w="21600">
                <a:moveTo>
                  <a:pt x="0" y="13287"/>
                </a:moveTo>
                <a:lnTo>
                  <a:pt x="8352" y="4934"/>
                </a:lnTo>
                <a:cubicBezTo>
                  <a:pt x="8352" y="4934"/>
                  <a:pt x="4221" y="828"/>
                  <a:pt x="4196" y="779"/>
                </a:cubicBezTo>
                <a:cubicBezTo>
                  <a:pt x="3405" y="-10"/>
                  <a:pt x="4992" y="0"/>
                  <a:pt x="4992" y="0"/>
                </a:cubicBezTo>
                <a:lnTo>
                  <a:pt x="21460" y="141"/>
                </a:lnTo>
                <a:cubicBezTo>
                  <a:pt x="21460" y="141"/>
                  <a:pt x="21582" y="16584"/>
                  <a:pt x="21600" y="16601"/>
                </a:cubicBezTo>
                <a:cubicBezTo>
                  <a:pt x="21501" y="18344"/>
                  <a:pt x="20821" y="17402"/>
                  <a:pt x="20821" y="17402"/>
                </a:cubicBezTo>
                <a:lnTo>
                  <a:pt x="16665" y="13247"/>
                </a:lnTo>
                <a:lnTo>
                  <a:pt x="8312" y="21600"/>
                </a:lnTo>
                <a:lnTo>
                  <a:pt x="0" y="13287"/>
                </a:lnTo>
                <a:close/>
              </a:path>
            </a:pathLst>
          </a:custGeom>
          <a:solidFill>
            <a:srgbClr val="FFFFFF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" name="Shape 45"/>
          <p:cNvSpPr txBox="1"/>
          <p:nvPr/>
        </p:nvSpPr>
        <p:spPr>
          <a:xfrm>
            <a:off x="406400" y="1524000"/>
            <a:ext cx="1465000" cy="948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Website</a:t>
            </a:r>
          </a:p>
        </p:txBody>
      </p:sp>
      <p:sp>
        <p:nvSpPr>
          <p:cNvPr id="46" name="Shape 46"/>
          <p:cNvSpPr txBox="1"/>
          <p:nvPr/>
        </p:nvSpPr>
        <p:spPr>
          <a:xfrm>
            <a:off x="2133600" y="1524000"/>
            <a:ext cx="3208799" cy="7097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3D Game Worlds</a:t>
            </a:r>
          </a:p>
        </p:txBody>
      </p:sp>
      <p:sp>
        <p:nvSpPr>
          <p:cNvPr id="47" name="Shape 47"/>
          <p:cNvSpPr txBox="1"/>
          <p:nvPr/>
        </p:nvSpPr>
        <p:spPr>
          <a:xfrm>
            <a:off x="508000" y="3556000"/>
            <a:ext cx="3674149" cy="8712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Bad Word Auto-Filters</a:t>
            </a:r>
          </a:p>
        </p:txBody>
      </p:sp>
      <p:sp>
        <p:nvSpPr>
          <p:cNvPr id="48" name="Shape 48"/>
          <p:cNvSpPr/>
          <p:nvPr/>
        </p:nvSpPr>
        <p:spPr>
          <a:xfrm rot="10800000">
            <a:off x="819149" y="4273525"/>
            <a:ext cx="1270000" cy="1269974"/>
          </a:xfrm>
          <a:custGeom>
            <a:pathLst>
              <a:path extrusionOk="0" h="21600" w="21600">
                <a:moveTo>
                  <a:pt x="0" y="13287"/>
                </a:moveTo>
                <a:lnTo>
                  <a:pt x="8352" y="4934"/>
                </a:lnTo>
                <a:cubicBezTo>
                  <a:pt x="8352" y="4934"/>
                  <a:pt x="4221" y="828"/>
                  <a:pt x="4196" y="779"/>
                </a:cubicBezTo>
                <a:cubicBezTo>
                  <a:pt x="3405" y="-10"/>
                  <a:pt x="4992" y="0"/>
                  <a:pt x="4992" y="0"/>
                </a:cubicBezTo>
                <a:lnTo>
                  <a:pt x="21460" y="141"/>
                </a:lnTo>
                <a:cubicBezTo>
                  <a:pt x="21460" y="141"/>
                  <a:pt x="21582" y="16584"/>
                  <a:pt x="21600" y="16601"/>
                </a:cubicBezTo>
                <a:cubicBezTo>
                  <a:pt x="21501" y="18344"/>
                  <a:pt x="20821" y="17402"/>
                  <a:pt x="20821" y="17402"/>
                </a:cubicBezTo>
                <a:lnTo>
                  <a:pt x="16665" y="13247"/>
                </a:lnTo>
                <a:lnTo>
                  <a:pt x="8312" y="21600"/>
                </a:lnTo>
                <a:lnTo>
                  <a:pt x="0" y="13287"/>
                </a:lnTo>
                <a:close/>
              </a:path>
            </a:pathLst>
          </a:custGeom>
          <a:solidFill>
            <a:srgbClr val="38761D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9" name="Shape 49"/>
          <p:cNvSpPr txBox="1"/>
          <p:nvPr/>
        </p:nvSpPr>
        <p:spPr>
          <a:xfrm>
            <a:off x="595600" y="5703600"/>
            <a:ext cx="1465000" cy="12668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OK, to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Website or screen</a:t>
            </a:r>
          </a:p>
        </p:txBody>
      </p:sp>
      <p:sp>
        <p:nvSpPr>
          <p:cNvPr id="50" name="Shape 50"/>
          <p:cNvSpPr txBox="1"/>
          <p:nvPr/>
        </p:nvSpPr>
        <p:spPr>
          <a:xfrm>
            <a:off x="2322800" y="5602000"/>
            <a:ext cx="1465000" cy="12668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Bad, to Moderator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Review</a:t>
            </a:r>
          </a:p>
        </p:txBody>
      </p:sp>
      <p:sp>
        <p:nvSpPr>
          <p:cNvPr id="51" name="Shape 51"/>
          <p:cNvSpPr/>
          <p:nvPr/>
        </p:nvSpPr>
        <p:spPr>
          <a:xfrm flipH="1" rot="10800000">
            <a:off x="2139950" y="4273525"/>
            <a:ext cx="1270000" cy="1269974"/>
          </a:xfrm>
          <a:custGeom>
            <a:pathLst>
              <a:path extrusionOk="0" h="21600" w="21600">
                <a:moveTo>
                  <a:pt x="0" y="13287"/>
                </a:moveTo>
                <a:lnTo>
                  <a:pt x="8352" y="4934"/>
                </a:lnTo>
                <a:cubicBezTo>
                  <a:pt x="8352" y="4934"/>
                  <a:pt x="4221" y="828"/>
                  <a:pt x="4196" y="779"/>
                </a:cubicBezTo>
                <a:cubicBezTo>
                  <a:pt x="3405" y="-10"/>
                  <a:pt x="4992" y="0"/>
                  <a:pt x="4992" y="0"/>
                </a:cubicBezTo>
                <a:lnTo>
                  <a:pt x="21460" y="141"/>
                </a:lnTo>
                <a:cubicBezTo>
                  <a:pt x="21460" y="141"/>
                  <a:pt x="21582" y="16584"/>
                  <a:pt x="21600" y="16601"/>
                </a:cubicBezTo>
                <a:cubicBezTo>
                  <a:pt x="21501" y="18344"/>
                  <a:pt x="20821" y="17402"/>
                  <a:pt x="20821" y="17402"/>
                </a:cubicBezTo>
                <a:lnTo>
                  <a:pt x="16665" y="13247"/>
                </a:lnTo>
                <a:lnTo>
                  <a:pt x="8312" y="21600"/>
                </a:lnTo>
                <a:lnTo>
                  <a:pt x="0" y="13287"/>
                </a:lnTo>
                <a:close/>
              </a:path>
            </a:pathLst>
          </a:custGeom>
          <a:solidFill>
            <a:srgbClr val="990000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2" name="Shape 52"/>
          <p:cNvSpPr/>
          <p:nvPr/>
        </p:nvSpPr>
        <p:spPr>
          <a:xfrm>
            <a:off x="4056350" y="5492750"/>
            <a:ext cx="1397000" cy="1397000"/>
          </a:xfrm>
          <a:custGeom>
            <a:pathLst>
              <a:path extrusionOk="0" h="21600" w="21600">
                <a:moveTo>
                  <a:pt x="0" y="5615"/>
                </a:moveTo>
                <a:lnTo>
                  <a:pt x="10427" y="5615"/>
                </a:lnTo>
                <a:cubicBezTo>
                  <a:pt x="10427" y="5615"/>
                  <a:pt x="10412" y="481"/>
                  <a:pt x="10427" y="435"/>
                </a:cubicBezTo>
                <a:cubicBezTo>
                  <a:pt x="10427" y="-550"/>
                  <a:pt x="11410" y="445"/>
                  <a:pt x="11410" y="445"/>
                </a:cubicBezTo>
                <a:lnTo>
                  <a:pt x="21600" y="10795"/>
                </a:lnTo>
                <a:cubicBezTo>
                  <a:pt x="21600" y="10795"/>
                  <a:pt x="11413" y="21119"/>
                  <a:pt x="11413" y="21141"/>
                </a:cubicBezTo>
                <a:cubicBezTo>
                  <a:pt x="10263" y="22165"/>
                  <a:pt x="10427" y="21155"/>
                  <a:pt x="10427" y="21155"/>
                </a:cubicBezTo>
                <a:lnTo>
                  <a:pt x="10427" y="15976"/>
                </a:lnTo>
                <a:lnTo>
                  <a:pt x="0" y="15976"/>
                </a:lnTo>
                <a:lnTo>
                  <a:pt x="0" y="5615"/>
                </a:lnTo>
                <a:close/>
              </a:path>
            </a:pathLst>
          </a:custGeom>
          <a:solidFill>
            <a:srgbClr val="FFFFFF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3" name="Shape 53"/>
          <p:cNvSpPr txBox="1"/>
          <p:nvPr/>
        </p:nvSpPr>
        <p:spPr>
          <a:xfrm>
            <a:off x="5675600" y="5703600"/>
            <a:ext cx="4263550" cy="10458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Moderators review using the Abuse Queue</a:t>
            </a:r>
          </a:p>
        </p:txBody>
      </p:sp>
      <p:sp>
        <p:nvSpPr>
          <p:cNvPr id="54" name="Shape 54"/>
          <p:cNvSpPr txBox="1"/>
          <p:nvPr/>
        </p:nvSpPr>
        <p:spPr>
          <a:xfrm>
            <a:off x="4057875" y="2146575"/>
            <a:ext cx="3213100" cy="1412474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i="1" lang="en-US" sz="18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Users type text as messages, comments, names of things, and game chats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8800" y="2844775"/>
            <a:ext cx="1892300" cy="5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/>
          <p:nvPr/>
        </p:nvSpPr>
        <p:spPr>
          <a:xfrm>
            <a:off x="412750" y="3359125"/>
            <a:ext cx="4427999" cy="944050"/>
          </a:xfrm>
          <a:prstGeom prst="rect">
            <a:avLst/>
          </a:prstGeom>
          <a:solidFill>
            <a:srgbClr val="FFFFFF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92400" y="318800"/>
            <a:ext cx="9620424" cy="692500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Users may report bad content</a:t>
            </a:r>
          </a:p>
        </p:txBody>
      </p:sp>
      <p:sp>
        <p:nvSpPr>
          <p:cNvPr id="62" name="Shape 62"/>
          <p:cNvSpPr/>
          <p:nvPr/>
        </p:nvSpPr>
        <p:spPr>
          <a:xfrm flipH="1" rot="10800000">
            <a:off x="703550" y="1936725"/>
            <a:ext cx="1270000" cy="1269974"/>
          </a:xfrm>
          <a:custGeom>
            <a:pathLst>
              <a:path extrusionOk="0" h="21600" w="21600">
                <a:moveTo>
                  <a:pt x="0" y="13287"/>
                </a:moveTo>
                <a:lnTo>
                  <a:pt x="8352" y="4934"/>
                </a:lnTo>
                <a:cubicBezTo>
                  <a:pt x="8352" y="4934"/>
                  <a:pt x="4221" y="828"/>
                  <a:pt x="4196" y="779"/>
                </a:cubicBezTo>
                <a:cubicBezTo>
                  <a:pt x="3405" y="-10"/>
                  <a:pt x="4992" y="0"/>
                  <a:pt x="4992" y="0"/>
                </a:cubicBezTo>
                <a:lnTo>
                  <a:pt x="21460" y="141"/>
                </a:lnTo>
                <a:cubicBezTo>
                  <a:pt x="21460" y="141"/>
                  <a:pt x="21582" y="16584"/>
                  <a:pt x="21600" y="16601"/>
                </a:cubicBezTo>
                <a:cubicBezTo>
                  <a:pt x="21501" y="18344"/>
                  <a:pt x="20821" y="17402"/>
                  <a:pt x="20821" y="17402"/>
                </a:cubicBezTo>
                <a:lnTo>
                  <a:pt x="16665" y="13247"/>
                </a:lnTo>
                <a:lnTo>
                  <a:pt x="8312" y="21600"/>
                </a:lnTo>
                <a:lnTo>
                  <a:pt x="0" y="13287"/>
                </a:lnTo>
                <a:close/>
              </a:path>
            </a:pathLst>
          </a:custGeom>
          <a:solidFill>
            <a:srgbClr val="FFFFFF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" name="Shape 63"/>
          <p:cNvSpPr/>
          <p:nvPr/>
        </p:nvSpPr>
        <p:spPr>
          <a:xfrm rot="10800000">
            <a:off x="2139949" y="1936725"/>
            <a:ext cx="1270000" cy="1269974"/>
          </a:xfrm>
          <a:custGeom>
            <a:pathLst>
              <a:path extrusionOk="0" h="21600" w="21600">
                <a:moveTo>
                  <a:pt x="0" y="13287"/>
                </a:moveTo>
                <a:lnTo>
                  <a:pt x="8352" y="4934"/>
                </a:lnTo>
                <a:cubicBezTo>
                  <a:pt x="8352" y="4934"/>
                  <a:pt x="4221" y="828"/>
                  <a:pt x="4196" y="779"/>
                </a:cubicBezTo>
                <a:cubicBezTo>
                  <a:pt x="3405" y="-10"/>
                  <a:pt x="4992" y="0"/>
                  <a:pt x="4992" y="0"/>
                </a:cubicBezTo>
                <a:lnTo>
                  <a:pt x="21460" y="141"/>
                </a:lnTo>
                <a:cubicBezTo>
                  <a:pt x="21460" y="141"/>
                  <a:pt x="21582" y="16584"/>
                  <a:pt x="21600" y="16601"/>
                </a:cubicBezTo>
                <a:cubicBezTo>
                  <a:pt x="21501" y="18344"/>
                  <a:pt x="20821" y="17402"/>
                  <a:pt x="20821" y="17402"/>
                </a:cubicBezTo>
                <a:lnTo>
                  <a:pt x="16665" y="13247"/>
                </a:lnTo>
                <a:lnTo>
                  <a:pt x="8312" y="21600"/>
                </a:lnTo>
                <a:lnTo>
                  <a:pt x="0" y="13287"/>
                </a:lnTo>
                <a:close/>
              </a:path>
            </a:pathLst>
          </a:custGeom>
          <a:solidFill>
            <a:srgbClr val="FFFFFF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4" name="Shape 64"/>
          <p:cNvSpPr txBox="1"/>
          <p:nvPr/>
        </p:nvSpPr>
        <p:spPr>
          <a:xfrm>
            <a:off x="406400" y="1524000"/>
            <a:ext cx="1465000" cy="948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Website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2133600" y="1524000"/>
            <a:ext cx="3208799" cy="7097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3D Game Worlds</a:t>
            </a:r>
          </a:p>
        </p:txBody>
      </p:sp>
      <p:sp>
        <p:nvSpPr>
          <p:cNvPr id="66" name="Shape 66"/>
          <p:cNvSpPr/>
          <p:nvPr/>
        </p:nvSpPr>
        <p:spPr>
          <a:xfrm rot="10800000">
            <a:off x="819149" y="4273525"/>
            <a:ext cx="1270000" cy="1269974"/>
          </a:xfrm>
          <a:custGeom>
            <a:pathLst>
              <a:path extrusionOk="0" h="21600" w="21600">
                <a:moveTo>
                  <a:pt x="0" y="13287"/>
                </a:moveTo>
                <a:lnTo>
                  <a:pt x="8352" y="4934"/>
                </a:lnTo>
                <a:cubicBezTo>
                  <a:pt x="8352" y="4934"/>
                  <a:pt x="4221" y="828"/>
                  <a:pt x="4196" y="779"/>
                </a:cubicBezTo>
                <a:cubicBezTo>
                  <a:pt x="3405" y="-10"/>
                  <a:pt x="4992" y="0"/>
                  <a:pt x="4992" y="0"/>
                </a:cubicBezTo>
                <a:lnTo>
                  <a:pt x="21460" y="141"/>
                </a:lnTo>
                <a:cubicBezTo>
                  <a:pt x="21460" y="141"/>
                  <a:pt x="21582" y="16584"/>
                  <a:pt x="21600" y="16601"/>
                </a:cubicBezTo>
                <a:cubicBezTo>
                  <a:pt x="21501" y="18344"/>
                  <a:pt x="20821" y="17402"/>
                  <a:pt x="20821" y="17402"/>
                </a:cubicBezTo>
                <a:lnTo>
                  <a:pt x="16665" y="13247"/>
                </a:lnTo>
                <a:lnTo>
                  <a:pt x="8312" y="21600"/>
                </a:lnTo>
                <a:lnTo>
                  <a:pt x="0" y="13287"/>
                </a:lnTo>
                <a:close/>
              </a:path>
            </a:pathLst>
          </a:custGeom>
          <a:solidFill>
            <a:srgbClr val="38761D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7" name="Shape 67"/>
          <p:cNvSpPr txBox="1"/>
          <p:nvPr/>
        </p:nvSpPr>
        <p:spPr>
          <a:xfrm>
            <a:off x="595600" y="5703600"/>
            <a:ext cx="1465000" cy="948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OK, no action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2540000" y="5588000"/>
            <a:ext cx="1465000" cy="948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Bad</a:t>
            </a:r>
          </a:p>
        </p:txBody>
      </p:sp>
      <p:sp>
        <p:nvSpPr>
          <p:cNvPr id="69" name="Shape 69"/>
          <p:cNvSpPr/>
          <p:nvPr/>
        </p:nvSpPr>
        <p:spPr>
          <a:xfrm flipH="1" rot="10800000">
            <a:off x="2139950" y="4273525"/>
            <a:ext cx="1270000" cy="1269974"/>
          </a:xfrm>
          <a:custGeom>
            <a:pathLst>
              <a:path extrusionOk="0" h="21600" w="21600">
                <a:moveTo>
                  <a:pt x="0" y="13287"/>
                </a:moveTo>
                <a:lnTo>
                  <a:pt x="8352" y="4934"/>
                </a:lnTo>
                <a:cubicBezTo>
                  <a:pt x="8352" y="4934"/>
                  <a:pt x="4221" y="828"/>
                  <a:pt x="4196" y="779"/>
                </a:cubicBezTo>
                <a:cubicBezTo>
                  <a:pt x="3405" y="-10"/>
                  <a:pt x="4992" y="0"/>
                  <a:pt x="4992" y="0"/>
                </a:cubicBezTo>
                <a:lnTo>
                  <a:pt x="21460" y="141"/>
                </a:lnTo>
                <a:cubicBezTo>
                  <a:pt x="21460" y="141"/>
                  <a:pt x="21582" y="16584"/>
                  <a:pt x="21600" y="16601"/>
                </a:cubicBezTo>
                <a:cubicBezTo>
                  <a:pt x="21501" y="18344"/>
                  <a:pt x="20821" y="17402"/>
                  <a:pt x="20821" y="17402"/>
                </a:cubicBezTo>
                <a:lnTo>
                  <a:pt x="16665" y="13247"/>
                </a:lnTo>
                <a:lnTo>
                  <a:pt x="8312" y="21600"/>
                </a:lnTo>
                <a:lnTo>
                  <a:pt x="0" y="13287"/>
                </a:lnTo>
                <a:close/>
              </a:path>
            </a:pathLst>
          </a:custGeom>
          <a:solidFill>
            <a:srgbClr val="990000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/>
          <p:nvPr/>
        </p:nvSpPr>
        <p:spPr>
          <a:xfrm>
            <a:off x="3765550" y="5492750"/>
            <a:ext cx="1397000" cy="1397000"/>
          </a:xfrm>
          <a:custGeom>
            <a:pathLst>
              <a:path extrusionOk="0" h="21600" w="21600">
                <a:moveTo>
                  <a:pt x="0" y="5615"/>
                </a:moveTo>
                <a:lnTo>
                  <a:pt x="10427" y="5615"/>
                </a:lnTo>
                <a:cubicBezTo>
                  <a:pt x="10427" y="5615"/>
                  <a:pt x="10412" y="481"/>
                  <a:pt x="10427" y="435"/>
                </a:cubicBezTo>
                <a:cubicBezTo>
                  <a:pt x="10427" y="-550"/>
                  <a:pt x="11410" y="445"/>
                  <a:pt x="11410" y="445"/>
                </a:cubicBezTo>
                <a:lnTo>
                  <a:pt x="21600" y="10795"/>
                </a:lnTo>
                <a:cubicBezTo>
                  <a:pt x="21600" y="10795"/>
                  <a:pt x="11413" y="21119"/>
                  <a:pt x="11413" y="21141"/>
                </a:cubicBezTo>
                <a:cubicBezTo>
                  <a:pt x="10263" y="22165"/>
                  <a:pt x="10427" y="21155"/>
                  <a:pt x="10427" y="21155"/>
                </a:cubicBezTo>
                <a:lnTo>
                  <a:pt x="10427" y="15976"/>
                </a:lnTo>
                <a:lnTo>
                  <a:pt x="0" y="15976"/>
                </a:lnTo>
                <a:lnTo>
                  <a:pt x="0" y="5615"/>
                </a:lnTo>
                <a:close/>
              </a:path>
            </a:pathLst>
          </a:custGeom>
          <a:solidFill>
            <a:srgbClr val="FFFFFF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1" name="Shape 71"/>
          <p:cNvSpPr txBox="1"/>
          <p:nvPr/>
        </p:nvSpPr>
        <p:spPr>
          <a:xfrm>
            <a:off x="5675600" y="5703600"/>
            <a:ext cx="4263550" cy="12668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Bad content is removed from website, user sent to User Queue for punishment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x="4059175" y="2144300"/>
            <a:ext cx="3515625" cy="12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i="1" lang="en-US" sz="18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Users click the Report Abuse link to alert mods to bad behavior or inappropriate content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508000" y="3454375"/>
            <a:ext cx="4281175" cy="9901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Moderators review using the Abuse Queue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04800" y="304800"/>
            <a:ext cx="9626599" cy="990599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2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Text Moderation Workflow Screens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04800" y="1219200"/>
            <a:ext cx="4540424" cy="5567075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Abuse Review Queue</a:t>
            </a:r>
          </a:p>
        </p:txBody>
      </p:sp>
      <p:sp>
        <p:nvSpPr>
          <p:cNvPr id="80" name="Shape 80"/>
          <p:cNvSpPr txBox="1"/>
          <p:nvPr>
            <p:ph idx="2" type="body"/>
          </p:nvPr>
        </p:nvSpPr>
        <p:spPr>
          <a:xfrm>
            <a:off x="5384800" y="1828800"/>
            <a:ext cx="4546599" cy="5562600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 Punishment Queue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727175"/>
            <a:ext cx="3810000" cy="453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4400" y="2350800"/>
            <a:ext cx="4699000" cy="42291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/>
          <p:nvPr/>
        </p:nvSpPr>
        <p:spPr>
          <a:xfrm>
            <a:off x="3751550" y="4070350"/>
            <a:ext cx="1397000" cy="1397000"/>
          </a:xfrm>
          <a:custGeom>
            <a:pathLst>
              <a:path extrusionOk="0" h="21600" w="21600">
                <a:moveTo>
                  <a:pt x="0" y="5615"/>
                </a:moveTo>
                <a:lnTo>
                  <a:pt x="10427" y="5615"/>
                </a:lnTo>
                <a:cubicBezTo>
                  <a:pt x="10427" y="5615"/>
                  <a:pt x="10412" y="481"/>
                  <a:pt x="10427" y="435"/>
                </a:cubicBezTo>
                <a:cubicBezTo>
                  <a:pt x="10427" y="-550"/>
                  <a:pt x="11410" y="445"/>
                  <a:pt x="11410" y="445"/>
                </a:cubicBezTo>
                <a:lnTo>
                  <a:pt x="21600" y="10795"/>
                </a:lnTo>
                <a:cubicBezTo>
                  <a:pt x="21600" y="10795"/>
                  <a:pt x="11413" y="21119"/>
                  <a:pt x="11413" y="21141"/>
                </a:cubicBezTo>
                <a:cubicBezTo>
                  <a:pt x="10263" y="22165"/>
                  <a:pt x="10427" y="21155"/>
                  <a:pt x="10427" y="21155"/>
                </a:cubicBezTo>
                <a:lnTo>
                  <a:pt x="10427" y="15976"/>
                </a:lnTo>
                <a:lnTo>
                  <a:pt x="0" y="15976"/>
                </a:lnTo>
                <a:lnTo>
                  <a:pt x="0" y="5615"/>
                </a:lnTo>
                <a:close/>
              </a:path>
            </a:pathLst>
          </a:custGeom>
          <a:solidFill>
            <a:srgbClr val="990000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x="406400" y="507975"/>
            <a:ext cx="9620424" cy="692500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lvl="0" rtl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 Generated Uploads are Pre-viewed</a:t>
            </a:r>
          </a:p>
        </p:txBody>
      </p:sp>
      <p:sp>
        <p:nvSpPr>
          <p:cNvPr id="89" name="Shape 89"/>
          <p:cNvSpPr txBox="1"/>
          <p:nvPr/>
        </p:nvSpPr>
        <p:spPr>
          <a:xfrm>
            <a:off x="1422400" y="1219200"/>
            <a:ext cx="4618924" cy="9009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 created content images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1930400" y="3352800"/>
            <a:ext cx="3455999" cy="8602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Human Moderators</a:t>
            </a:r>
          </a:p>
        </p:txBody>
      </p:sp>
      <p:sp>
        <p:nvSpPr>
          <p:cNvPr id="91" name="Shape 91"/>
          <p:cNvSpPr/>
          <p:nvPr/>
        </p:nvSpPr>
        <p:spPr>
          <a:xfrm rot="10800000">
            <a:off x="920749" y="4070350"/>
            <a:ext cx="1270000" cy="1269974"/>
          </a:xfrm>
          <a:custGeom>
            <a:pathLst>
              <a:path extrusionOk="0" h="21600" w="21600">
                <a:moveTo>
                  <a:pt x="0" y="13287"/>
                </a:moveTo>
                <a:lnTo>
                  <a:pt x="8352" y="4934"/>
                </a:lnTo>
                <a:cubicBezTo>
                  <a:pt x="8352" y="4934"/>
                  <a:pt x="4221" y="828"/>
                  <a:pt x="4196" y="779"/>
                </a:cubicBezTo>
                <a:cubicBezTo>
                  <a:pt x="3405" y="-10"/>
                  <a:pt x="4992" y="0"/>
                  <a:pt x="4992" y="0"/>
                </a:cubicBezTo>
                <a:lnTo>
                  <a:pt x="21460" y="141"/>
                </a:lnTo>
                <a:cubicBezTo>
                  <a:pt x="21460" y="141"/>
                  <a:pt x="21582" y="16584"/>
                  <a:pt x="21600" y="16601"/>
                </a:cubicBezTo>
                <a:cubicBezTo>
                  <a:pt x="21501" y="18344"/>
                  <a:pt x="20821" y="17402"/>
                  <a:pt x="20821" y="17402"/>
                </a:cubicBezTo>
                <a:lnTo>
                  <a:pt x="16665" y="13247"/>
                </a:lnTo>
                <a:lnTo>
                  <a:pt x="8312" y="21600"/>
                </a:lnTo>
                <a:lnTo>
                  <a:pt x="0" y="13287"/>
                </a:lnTo>
                <a:close/>
              </a:path>
            </a:pathLst>
          </a:custGeom>
          <a:solidFill>
            <a:srgbClr val="38761D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2" name="Shape 92"/>
          <p:cNvSpPr txBox="1"/>
          <p:nvPr/>
        </p:nvSpPr>
        <p:spPr>
          <a:xfrm>
            <a:off x="609600" y="5486400"/>
            <a:ext cx="1465000" cy="948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OK, to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Website</a:t>
            </a:r>
          </a:p>
        </p:txBody>
      </p:sp>
      <p:sp>
        <p:nvSpPr>
          <p:cNvPr id="93" name="Shape 93"/>
          <p:cNvSpPr txBox="1"/>
          <p:nvPr/>
        </p:nvSpPr>
        <p:spPr>
          <a:xfrm>
            <a:off x="4267200" y="5384775"/>
            <a:ext cx="1465000" cy="948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Bad, to Punishment</a:t>
            </a:r>
          </a:p>
        </p:txBody>
      </p:sp>
      <p:sp>
        <p:nvSpPr>
          <p:cNvPr id="94" name="Shape 94"/>
          <p:cNvSpPr/>
          <p:nvPr/>
        </p:nvSpPr>
        <p:spPr>
          <a:xfrm flipH="1" rot="10800000">
            <a:off x="4171950" y="4070350"/>
            <a:ext cx="1270000" cy="1269974"/>
          </a:xfrm>
          <a:custGeom>
            <a:pathLst>
              <a:path extrusionOk="0" h="21600" w="21600">
                <a:moveTo>
                  <a:pt x="0" y="13287"/>
                </a:moveTo>
                <a:lnTo>
                  <a:pt x="8352" y="4934"/>
                </a:lnTo>
                <a:cubicBezTo>
                  <a:pt x="8352" y="4934"/>
                  <a:pt x="4221" y="828"/>
                  <a:pt x="4196" y="779"/>
                </a:cubicBezTo>
                <a:cubicBezTo>
                  <a:pt x="3405" y="-10"/>
                  <a:pt x="4992" y="0"/>
                  <a:pt x="4992" y="0"/>
                </a:cubicBezTo>
                <a:lnTo>
                  <a:pt x="21460" y="141"/>
                </a:lnTo>
                <a:cubicBezTo>
                  <a:pt x="21460" y="141"/>
                  <a:pt x="21582" y="16584"/>
                  <a:pt x="21600" y="16601"/>
                </a:cubicBezTo>
                <a:cubicBezTo>
                  <a:pt x="21501" y="18344"/>
                  <a:pt x="20821" y="17402"/>
                  <a:pt x="20821" y="17402"/>
                </a:cubicBezTo>
                <a:lnTo>
                  <a:pt x="16665" y="13247"/>
                </a:lnTo>
                <a:lnTo>
                  <a:pt x="8312" y="21600"/>
                </a:lnTo>
                <a:lnTo>
                  <a:pt x="0" y="13287"/>
                </a:lnTo>
                <a:close/>
              </a:path>
            </a:pathLst>
          </a:custGeom>
          <a:solidFill>
            <a:srgbClr val="990000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" name="Shape 95"/>
          <p:cNvSpPr/>
          <p:nvPr/>
        </p:nvSpPr>
        <p:spPr>
          <a:xfrm>
            <a:off x="6102350" y="4781550"/>
            <a:ext cx="1397000" cy="1397000"/>
          </a:xfrm>
          <a:custGeom>
            <a:pathLst>
              <a:path extrusionOk="0" h="21600" w="21600">
                <a:moveTo>
                  <a:pt x="0" y="5615"/>
                </a:moveTo>
                <a:lnTo>
                  <a:pt x="10427" y="5615"/>
                </a:lnTo>
                <a:cubicBezTo>
                  <a:pt x="10427" y="5615"/>
                  <a:pt x="10412" y="481"/>
                  <a:pt x="10427" y="435"/>
                </a:cubicBezTo>
                <a:cubicBezTo>
                  <a:pt x="10427" y="-550"/>
                  <a:pt x="11410" y="445"/>
                  <a:pt x="11410" y="445"/>
                </a:cubicBezTo>
                <a:lnTo>
                  <a:pt x="21600" y="10795"/>
                </a:lnTo>
                <a:cubicBezTo>
                  <a:pt x="21600" y="10795"/>
                  <a:pt x="11413" y="21119"/>
                  <a:pt x="11413" y="21141"/>
                </a:cubicBezTo>
                <a:cubicBezTo>
                  <a:pt x="10263" y="22165"/>
                  <a:pt x="10427" y="21155"/>
                  <a:pt x="10427" y="21155"/>
                </a:cubicBezTo>
                <a:lnTo>
                  <a:pt x="10427" y="15976"/>
                </a:lnTo>
                <a:lnTo>
                  <a:pt x="0" y="15976"/>
                </a:lnTo>
                <a:lnTo>
                  <a:pt x="0" y="5615"/>
                </a:lnTo>
                <a:close/>
              </a:path>
            </a:pathLst>
          </a:custGeom>
          <a:solidFill>
            <a:srgbClr val="FFFFFF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" name="Shape 96"/>
          <p:cNvSpPr txBox="1"/>
          <p:nvPr/>
        </p:nvSpPr>
        <p:spPr>
          <a:xfrm>
            <a:off x="7518400" y="4978400"/>
            <a:ext cx="2776124" cy="10611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Moderators punish in User Queue</a:t>
            </a:r>
          </a:p>
        </p:txBody>
      </p:sp>
      <p:sp>
        <p:nvSpPr>
          <p:cNvPr id="97" name="Shape 97"/>
          <p:cNvSpPr/>
          <p:nvPr/>
        </p:nvSpPr>
        <p:spPr>
          <a:xfrm flipH="1" rot="10800000">
            <a:off x="2546350" y="1835149"/>
            <a:ext cx="1397000" cy="1397000"/>
          </a:xfrm>
          <a:custGeom>
            <a:pathLst>
              <a:path extrusionOk="0" h="21600" w="21600">
                <a:moveTo>
                  <a:pt x="5615" y="21600"/>
                </a:moveTo>
                <a:lnTo>
                  <a:pt x="5615" y="11173"/>
                </a:lnTo>
                <a:cubicBezTo>
                  <a:pt x="5615" y="11173"/>
                  <a:pt x="481" y="11188"/>
                  <a:pt x="435" y="11173"/>
                </a:cubicBezTo>
                <a:cubicBezTo>
                  <a:pt x="-550" y="11173"/>
                  <a:pt x="445" y="10190"/>
                  <a:pt x="445" y="10190"/>
                </a:cubicBezTo>
                <a:lnTo>
                  <a:pt x="10795" y="0"/>
                </a:lnTo>
                <a:cubicBezTo>
                  <a:pt x="10795" y="0"/>
                  <a:pt x="21119" y="10187"/>
                  <a:pt x="21141" y="10187"/>
                </a:cubicBezTo>
                <a:cubicBezTo>
                  <a:pt x="22165" y="11337"/>
                  <a:pt x="21155" y="11173"/>
                  <a:pt x="21155" y="11173"/>
                </a:cubicBezTo>
                <a:lnTo>
                  <a:pt x="15976" y="11173"/>
                </a:lnTo>
                <a:lnTo>
                  <a:pt x="15976" y="21600"/>
                </a:lnTo>
                <a:lnTo>
                  <a:pt x="5615" y="21600"/>
                </a:lnTo>
                <a:close/>
              </a:path>
            </a:pathLst>
          </a:custGeom>
          <a:solidFill>
            <a:srgbClr val="FFFFFF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8" name="Shape 98"/>
          <p:cNvSpPr/>
          <p:nvPr/>
        </p:nvSpPr>
        <p:spPr>
          <a:xfrm flipH="1" rot="10800000">
            <a:off x="2546350" y="4171949"/>
            <a:ext cx="1397000" cy="1397000"/>
          </a:xfrm>
          <a:custGeom>
            <a:pathLst>
              <a:path extrusionOk="0" h="21600" w="21600">
                <a:moveTo>
                  <a:pt x="5615" y="21600"/>
                </a:moveTo>
                <a:lnTo>
                  <a:pt x="5615" y="11173"/>
                </a:lnTo>
                <a:cubicBezTo>
                  <a:pt x="5615" y="11173"/>
                  <a:pt x="481" y="11188"/>
                  <a:pt x="435" y="11173"/>
                </a:cubicBezTo>
                <a:cubicBezTo>
                  <a:pt x="-550" y="11173"/>
                  <a:pt x="445" y="10190"/>
                  <a:pt x="445" y="10190"/>
                </a:cubicBezTo>
                <a:lnTo>
                  <a:pt x="10795" y="0"/>
                </a:lnTo>
                <a:cubicBezTo>
                  <a:pt x="10795" y="0"/>
                  <a:pt x="21119" y="10187"/>
                  <a:pt x="21141" y="10187"/>
                </a:cubicBezTo>
                <a:cubicBezTo>
                  <a:pt x="22165" y="11337"/>
                  <a:pt x="21155" y="11173"/>
                  <a:pt x="21155" y="11173"/>
                </a:cubicBezTo>
                <a:lnTo>
                  <a:pt x="15976" y="11173"/>
                </a:lnTo>
                <a:lnTo>
                  <a:pt x="15976" y="21600"/>
                </a:lnTo>
                <a:lnTo>
                  <a:pt x="5615" y="21600"/>
                </a:lnTo>
                <a:close/>
              </a:path>
            </a:pathLst>
          </a:custGeom>
          <a:solidFill>
            <a:srgbClr val="BF9000"/>
          </a:solidFill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9" name="Shape 99"/>
          <p:cNvSpPr txBox="1"/>
          <p:nvPr/>
        </p:nvSpPr>
        <p:spPr>
          <a:xfrm>
            <a:off x="2438400" y="5689575"/>
            <a:ext cx="1465000" cy="94854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Block for reasons*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1713200" y="6821200"/>
            <a:ext cx="3867475" cy="5932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i="1" lang="en-US" sz="18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*Privacy, Trademark, Competitors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4165600" y="1727175"/>
            <a:ext cx="2313574" cy="11940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i="1" lang="en-US" sz="18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T-shirts, Shirts, Pants, Decals, Ads, Badges, Group Logos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04800" y="304800"/>
            <a:ext cx="9626599" cy="990599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2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Image Moderation Workflow Screen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04800" y="1828800"/>
            <a:ext cx="9626599" cy="5562600"/>
          </a:xfrm>
          <a:prstGeom prst="rect">
            <a:avLst/>
          </a:prstGeom>
        </p:spPr>
        <p:txBody>
          <a:bodyPr anchorCtr="0" anchor="t" bIns="38100" lIns="38100" rIns="38100" tIns="3810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800" y="1436400"/>
            <a:ext cx="5080000" cy="4927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/>
          <p:nvPr/>
        </p:nvSpPr>
        <p:spPr>
          <a:xfrm>
            <a:off x="5567075" y="1539325"/>
            <a:ext cx="3598700" cy="4853899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tIns="3810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Human moderators preview each user uploaded image and decide if it should be sent to the website or not.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Images are displayed to moderators 15 per page.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